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57" r:id="rId5"/>
    <p:sldId id="263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/>
    <p:restoredTop sz="94754"/>
  </p:normalViewPr>
  <p:slideViewPr>
    <p:cSldViewPr snapToGrid="0">
      <p:cViewPr>
        <p:scale>
          <a:sx n="80" d="100"/>
          <a:sy n="80" d="100"/>
        </p:scale>
        <p:origin x="-15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EE71-50AE-1B45-A582-41D96FB305B7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08E02-3609-A54C-BAF8-903A9EF298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76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08E02-3609-A54C-BAF8-903A9EF298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40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08E02-3609-A54C-BAF8-903A9EF2988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88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1B3AB-68CD-D603-16DD-05D168EA8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3D7E2F-1FDF-A45A-4882-1CD4AD0B0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EE6DB6-6BE0-78BF-60E0-ADBEAF47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54F2A6-F8FC-C2DA-DD64-15F4962C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A2AAD3-BBFB-CFEA-EA68-4D6A04EA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6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E35E3-8671-80BF-116C-4F997C68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5D7CE-3F5D-2FFF-30EC-C48565BF2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C3CC10-A049-F0FA-AA63-DA9B6FD2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178B52-5882-5944-C892-2B912977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DE0FAC-8021-F0BD-62A9-BC088048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93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13F269-18B6-FAAA-65A8-CA72992F7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A76B7D-B576-69E8-01A4-3FD4E0250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F190A-8B51-9164-1B2C-BFAEEF69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4F642-9B93-0294-9A62-097758FE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E802D-1EA2-3103-A6DE-C9D15D98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40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9C612-2178-CB27-3D12-7739B3E7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B3B5D-A917-3CEF-A910-C945ED933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11109B-5ED9-2853-4722-7CF90F42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3DC366-5145-5E30-DFCB-07F81D0F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0E6142-8425-0962-7DD5-652E5BA8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46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8F451-4EBC-6F14-B0BE-1236BCFC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501FC9-C120-B15D-329C-747383BA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9EE23B-5818-D327-601F-2E294C09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9384C1-F8AB-6D75-7964-6099D829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2CC780-FD6E-C338-6FA6-511DB31F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07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BCA445-5EBF-609B-A614-89CC3503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4716B6-21E0-04E4-305D-BAB50F93F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790F93-5DD5-3681-300A-30CF2603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570A6D-83DD-F3AC-BC03-D3DE8D28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E59C58-924D-0B91-FA7C-B5D2E7B0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ED065A-B1EC-547F-FDB7-2EF60476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60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ACF9B-6420-F2EF-3402-841361DA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E4AE0-14F4-D2AD-EA48-0C2EFBE22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7C4951-E27C-0F5A-E9EA-552ACFB5B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3E5601-3C1A-3F9A-E9E5-387A6AC25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65D391-7605-34B1-191A-1C8132BA7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243638-F0E9-A5E7-9759-64AD44AF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A05690-22C8-B5C5-F24D-0A2C8DDD9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C0680D-97A2-3848-795C-678AF968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84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B12AF2-3F2B-546C-8CBA-FF253E8F5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4BCEF4-2398-0A5D-BD80-EF8AAE31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2D6F6B-FFE2-939F-90EB-6D730E86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A96C0F-04D9-DE9C-2770-7E87BA11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81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ABF957-5099-85AC-3C38-8E016CF7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6FDA46-83DA-7337-85C2-FC92975F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612C3F-DD1F-1486-9C1C-908F88EB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3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5193C-74EB-3BF0-5894-26611AB1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A9B01-EC85-FEF3-70D5-7D8B12153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D4D492-A37E-E129-D374-B0F953F6C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B26F61-6F37-4217-CC32-9FF1F0E1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84EADB-6D6C-4E46-EED0-816D0CAC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BC7678-F0C6-7B3C-D595-29089B0A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75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A8505-0C30-97FE-3891-77D474D6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9BE18A-A0CD-37AA-4A6A-2C2B4C7DB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9337AD-AB64-45D9-818F-476999620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780D38-5361-2292-0102-ABCF37AC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4AA53F-12C3-05D7-A7C4-0C95A961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6F0707-0C26-BC82-324E-82F0288F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2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77CD4E-0E71-FABC-8A15-25F9ECC9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3AD673-2B7E-0BA8-0951-B42EFA7B2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12AB32-88F0-3FE2-DDE4-6D40D039C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01A0-8A74-E046-A697-66DC984856E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63817C-51E9-B528-6C14-6F6940E4C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6548F-68E9-0C7D-0F0E-CA7E4AD5E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CD1C-14A5-484C-854D-55EDFC92B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D9AA0-2ECF-C61D-DC72-BB0BB6F13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b="1" dirty="0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Parcours formations</a:t>
            </a:r>
            <a:br>
              <a:rPr lang="fr-FR" sz="4400" b="1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r>
              <a:rPr lang="fr-FR" sz="3200" dirty="0" err="1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Voleo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Conseil – AMORIFE International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8DD4CA-71B0-ABA1-E014-4A470A227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02022 - 02023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C0B6A3-25CC-0808-9F65-A46777B95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78694BE-8354-049B-68F1-F2D46675C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7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9934ECFD-D020-2915-FD00-1E762E91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Médiation Management Compétences  </a:t>
            </a:r>
            <a:r>
              <a:rPr lang="fr-FR" sz="3200" dirty="0" err="1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Niv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. 2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07D236-1C6A-7DBD-11E5-C294FEEFF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4ECA59D-265B-1448-1EAB-0CF0A3A03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D97EF60-F3BB-0BBC-3651-B350B02AE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3D462C7-40B0-5118-4C64-74AE236DE183}"/>
              </a:ext>
            </a:extLst>
          </p:cNvPr>
          <p:cNvSpPr/>
          <p:nvPr/>
        </p:nvSpPr>
        <p:spPr>
          <a:xfrm>
            <a:off x="872034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Reformulations et Communication empathique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 jr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4C293110-2774-FF06-FC5E-008CBB31C521}"/>
              </a:ext>
            </a:extLst>
          </p:cNvPr>
          <p:cNvSpPr/>
          <p:nvPr/>
        </p:nvSpPr>
        <p:spPr>
          <a:xfrm>
            <a:off x="3063545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859ED6F-E9AB-864D-E096-EBAAC5864670}"/>
              </a:ext>
            </a:extLst>
          </p:cNvPr>
          <p:cNvSpPr/>
          <p:nvPr/>
        </p:nvSpPr>
        <p:spPr>
          <a:xfrm>
            <a:off x="369143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 Négociation Raisonnée  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1 jr  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1D8681C8-15D5-7A2E-880B-7FA45DE6E37D}"/>
              </a:ext>
            </a:extLst>
          </p:cNvPr>
          <p:cNvSpPr/>
          <p:nvPr/>
        </p:nvSpPr>
        <p:spPr>
          <a:xfrm>
            <a:off x="588294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D1DE336-AB1A-65C9-ECEB-549FAF7367D4}"/>
              </a:ext>
            </a:extLst>
          </p:cNvPr>
          <p:cNvSpPr/>
          <p:nvPr/>
        </p:nvSpPr>
        <p:spPr>
          <a:xfrm>
            <a:off x="9384242" y="3049943"/>
            <a:ext cx="1939322" cy="107268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Acquérir une méthodologie éprouvée pour améliorer ses compétences face aux situations conflictuelles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43BB495-F4C7-A249-E69B-11605995A362}"/>
              </a:ext>
            </a:extLst>
          </p:cNvPr>
          <p:cNvSpPr/>
          <p:nvPr/>
        </p:nvSpPr>
        <p:spPr>
          <a:xfrm>
            <a:off x="6537837" y="3049943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 Roue de </a:t>
            </a:r>
            <a:r>
              <a:rPr lang="fr-FR" sz="1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Fiutak</a:t>
            </a:r>
            <a:endParaRPr lang="fr-FR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1 jr</a:t>
            </a:r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6A6F59B3-9DE6-9F56-03E2-03C6DAC8F924}"/>
              </a:ext>
            </a:extLst>
          </p:cNvPr>
          <p:cNvSpPr/>
          <p:nvPr/>
        </p:nvSpPr>
        <p:spPr>
          <a:xfrm>
            <a:off x="8756355" y="3578562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5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23F889CC-0105-8BCA-28FB-963AF2EDEF8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Ennéagramme Niv.1</a:t>
            </a:r>
          </a:p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 </a:t>
            </a:r>
            <a:endParaRPr lang="fr-FR" sz="32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41D047D-65DE-CAC6-9344-379F6BA88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EFD6A70-AC63-F65A-70F7-946D00602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2B5CE3C-CCEF-23AD-3AB9-04A4E77BD3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8A7D1BA-5807-E0B7-307D-C12A797482D7}"/>
              </a:ext>
            </a:extLst>
          </p:cNvPr>
          <p:cNvSpPr/>
          <p:nvPr/>
        </p:nvSpPr>
        <p:spPr>
          <a:xfrm>
            <a:off x="843506" y="3081109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Base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8EED11DD-E090-8BD6-F4C4-E749D4DE6BB9}"/>
              </a:ext>
            </a:extLst>
          </p:cNvPr>
          <p:cNvSpPr/>
          <p:nvPr/>
        </p:nvSpPr>
        <p:spPr>
          <a:xfrm>
            <a:off x="30380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02419DE-1BBF-7CD4-E1FB-04EBFCC2CC8D}"/>
              </a:ext>
            </a:extLst>
          </p:cNvPr>
          <p:cNvSpPr/>
          <p:nvPr/>
        </p:nvSpPr>
        <p:spPr>
          <a:xfrm>
            <a:off x="366900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Sous-type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90998EBB-D4A5-FE60-7F8A-B300FF3B45C7}"/>
              </a:ext>
            </a:extLst>
          </p:cNvPr>
          <p:cNvSpPr/>
          <p:nvPr/>
        </p:nvSpPr>
        <p:spPr>
          <a:xfrm>
            <a:off x="58605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DE8D5EC8-D506-00A0-EA9F-0E546B1CEABE}"/>
              </a:ext>
            </a:extLst>
          </p:cNvPr>
          <p:cNvSpPr/>
          <p:nvPr/>
        </p:nvSpPr>
        <p:spPr>
          <a:xfrm>
            <a:off x="6488400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Centre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C986FED3-B59F-C217-AF9E-754A77872151}"/>
              </a:ext>
            </a:extLst>
          </p:cNvPr>
          <p:cNvSpPr/>
          <p:nvPr/>
        </p:nvSpPr>
        <p:spPr>
          <a:xfrm>
            <a:off x="8679911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64F7CBF2-7BD8-8384-553B-97C25840E08F}"/>
              </a:ext>
            </a:extLst>
          </p:cNvPr>
          <p:cNvSpPr/>
          <p:nvPr/>
        </p:nvSpPr>
        <p:spPr>
          <a:xfrm>
            <a:off x="9307798" y="3104806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Connaissance de soi et des autres, explorer les mécanismes inconscients, le fonctionnement des centres instinctifs de la personnalité</a:t>
            </a:r>
          </a:p>
        </p:txBody>
      </p:sp>
    </p:spTree>
    <p:extLst>
      <p:ext uri="{BB962C8B-B14F-4D97-AF65-F5344CB8AC3E}">
        <p14:creationId xmlns:p14="http://schemas.microsoft.com/office/powerpoint/2010/main" val="72044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9E8FBBA1-DF16-2DEC-2EED-D70CCB93B43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Ennéagramme Niv.2</a:t>
            </a:r>
          </a:p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 </a:t>
            </a: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AA88B5A-CAE2-6D80-830F-F26270EB6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822ABFA-1C73-8F9C-65CD-D307D20EA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2860DF3-036E-1F4B-53F2-564D0A034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8432E3D-6FB6-6F67-B59C-E2F9C0EE2750}"/>
              </a:ext>
            </a:extLst>
          </p:cNvPr>
          <p:cNvSpPr/>
          <p:nvPr/>
        </p:nvSpPr>
        <p:spPr>
          <a:xfrm>
            <a:off x="84350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Ailes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46B59612-E104-D4D0-067B-D91CD62F6474}"/>
              </a:ext>
            </a:extLst>
          </p:cNvPr>
          <p:cNvSpPr/>
          <p:nvPr/>
        </p:nvSpPr>
        <p:spPr>
          <a:xfrm>
            <a:off x="30380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EE963AD-9402-7629-4365-4B4E05ABA3AE}"/>
              </a:ext>
            </a:extLst>
          </p:cNvPr>
          <p:cNvSpPr/>
          <p:nvPr/>
        </p:nvSpPr>
        <p:spPr>
          <a:xfrm>
            <a:off x="366900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Communication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1C33A52E-3DB1-CB91-AE03-AFE2C31F8832}"/>
              </a:ext>
            </a:extLst>
          </p:cNvPr>
          <p:cNvSpPr/>
          <p:nvPr/>
        </p:nvSpPr>
        <p:spPr>
          <a:xfrm>
            <a:off x="58605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C4C9F5D-93C6-0D72-4460-0162BA6481C0}"/>
              </a:ext>
            </a:extLst>
          </p:cNvPr>
          <p:cNvSpPr/>
          <p:nvPr/>
        </p:nvSpPr>
        <p:spPr>
          <a:xfrm>
            <a:off x="6488400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Ennéagramme Négociation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DC6A1F23-E8B5-595A-4FA5-580527E268A1}"/>
              </a:ext>
            </a:extLst>
          </p:cNvPr>
          <p:cNvSpPr/>
          <p:nvPr/>
        </p:nvSpPr>
        <p:spPr>
          <a:xfrm>
            <a:off x="8679911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F2529151-49F0-B759-FE9A-627E2A7EEAA1}"/>
              </a:ext>
            </a:extLst>
          </p:cNvPr>
          <p:cNvSpPr/>
          <p:nvPr/>
        </p:nvSpPr>
        <p:spPr>
          <a:xfrm>
            <a:off x="9307798" y="3104806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Découvrir les nuances de la personnalité, les motivations réelles et modes de communications des types, et le mode de négociation pour chaque type.</a:t>
            </a:r>
          </a:p>
        </p:txBody>
      </p:sp>
    </p:spTree>
    <p:extLst>
      <p:ext uri="{BB962C8B-B14F-4D97-AF65-F5344CB8AC3E}">
        <p14:creationId xmlns:p14="http://schemas.microsoft.com/office/powerpoint/2010/main" val="314087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B6193-E903-C298-C2F6-9A2C61DC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Global Leadership </a:t>
            </a:r>
            <a:r>
              <a:rPr lang="fr-FR" sz="4000" dirty="0" err="1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Skills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Niv.1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Helvetica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AEDE59-B429-E896-2E5C-09CD54427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DB7360-FB8B-E6D2-1A75-BF3BD756E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E85C4B-22BE-9223-A5FA-870593654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CAE2EF1-5300-3262-12A2-A270E545442D}"/>
              </a:ext>
            </a:extLst>
          </p:cNvPr>
          <p:cNvSpPr/>
          <p:nvPr/>
        </p:nvSpPr>
        <p:spPr>
          <a:xfrm>
            <a:off x="84350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Résilience en env. professionnel (REP)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573514D8-4224-8BDB-59E4-9988D520839B}"/>
              </a:ext>
            </a:extLst>
          </p:cNvPr>
          <p:cNvSpPr/>
          <p:nvPr/>
        </p:nvSpPr>
        <p:spPr>
          <a:xfrm>
            <a:off x="30380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05B125E-64FE-708A-D9DC-CD3EC9546E59}"/>
              </a:ext>
            </a:extLst>
          </p:cNvPr>
          <p:cNvSpPr/>
          <p:nvPr/>
        </p:nvSpPr>
        <p:spPr>
          <a:xfrm>
            <a:off x="366900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Gestion des tensions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Compétence conflit (CDP)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C6D100DE-72BA-0B20-B38A-1AAAA2D8068B}"/>
              </a:ext>
            </a:extLst>
          </p:cNvPr>
          <p:cNvSpPr/>
          <p:nvPr/>
        </p:nvSpPr>
        <p:spPr>
          <a:xfrm>
            <a:off x="58605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B1C5675-2BC4-2A17-E2BA-4CA70CB66C80}"/>
              </a:ext>
            </a:extLst>
          </p:cNvPr>
          <p:cNvSpPr/>
          <p:nvPr/>
        </p:nvSpPr>
        <p:spPr>
          <a:xfrm>
            <a:off x="6488400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Entrepreneurial </a:t>
            </a:r>
            <a:r>
              <a:rPr lang="fr-FR" sz="1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Mindset</a:t>
            </a:r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Profil (EMP)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271033B2-E662-0910-2F55-2401EC895FAF}"/>
              </a:ext>
            </a:extLst>
          </p:cNvPr>
          <p:cNvSpPr/>
          <p:nvPr/>
        </p:nvSpPr>
        <p:spPr>
          <a:xfrm>
            <a:off x="8679911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AD45654-AA11-537E-A5E2-537A243ACB3D}"/>
              </a:ext>
            </a:extLst>
          </p:cNvPr>
          <p:cNvSpPr/>
          <p:nvPr/>
        </p:nvSpPr>
        <p:spPr>
          <a:xfrm>
            <a:off x="9307798" y="3104806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Connaissance de soi et de son système de valeur, la relation à l’autre et ses interactions et un nouvel esprit d’entreprise et de créativité  </a:t>
            </a:r>
          </a:p>
        </p:txBody>
      </p:sp>
    </p:spTree>
    <p:extLst>
      <p:ext uri="{BB962C8B-B14F-4D97-AF65-F5344CB8AC3E}">
        <p14:creationId xmlns:p14="http://schemas.microsoft.com/office/powerpoint/2010/main" val="376370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B6193-E903-C298-C2F6-9A2C61DC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Global Leadership </a:t>
            </a:r>
            <a:r>
              <a:rPr lang="fr-FR" sz="4000" dirty="0" err="1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Skills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 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Niv.2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Helvetica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AEDE59-B429-E896-2E5C-09CD54427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DB7360-FB8B-E6D2-1A75-BF3BD756E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E85C4B-22BE-9223-A5FA-870593654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CAE2EF1-5300-3262-12A2-A270E545442D}"/>
              </a:ext>
            </a:extLst>
          </p:cNvPr>
          <p:cNvSpPr/>
          <p:nvPr/>
        </p:nvSpPr>
        <p:spPr>
          <a:xfrm>
            <a:off x="84350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Développer votre Résilience Professionnelle 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573514D8-4224-8BDB-59E4-9988D520839B}"/>
              </a:ext>
            </a:extLst>
          </p:cNvPr>
          <p:cNvSpPr/>
          <p:nvPr/>
        </p:nvSpPr>
        <p:spPr>
          <a:xfrm>
            <a:off x="30380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05B125E-64FE-708A-D9DC-CD3EC9546E59}"/>
              </a:ext>
            </a:extLst>
          </p:cNvPr>
          <p:cNvSpPr/>
          <p:nvPr/>
        </p:nvSpPr>
        <p:spPr>
          <a:xfrm>
            <a:off x="366900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Développer ses Compétences à accueillir le conflit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C6D100DE-72BA-0B20-B38A-1AAAA2D8068B}"/>
              </a:ext>
            </a:extLst>
          </p:cNvPr>
          <p:cNvSpPr/>
          <p:nvPr/>
        </p:nvSpPr>
        <p:spPr>
          <a:xfrm>
            <a:off x="58605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B1C5675-2BC4-2A17-E2BA-4CA70CB66C80}"/>
              </a:ext>
            </a:extLst>
          </p:cNvPr>
          <p:cNvSpPr/>
          <p:nvPr/>
        </p:nvSpPr>
        <p:spPr>
          <a:xfrm>
            <a:off x="6488400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Renforcer  votre Leadership et votre Légitimité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271033B2-E662-0910-2F55-2401EC895FAF}"/>
              </a:ext>
            </a:extLst>
          </p:cNvPr>
          <p:cNvSpPr/>
          <p:nvPr/>
        </p:nvSpPr>
        <p:spPr>
          <a:xfrm>
            <a:off x="8679911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AD45654-AA11-537E-A5E2-537A243ACB3D}"/>
              </a:ext>
            </a:extLst>
          </p:cNvPr>
          <p:cNvSpPr/>
          <p:nvPr/>
        </p:nvSpPr>
        <p:spPr>
          <a:xfrm>
            <a:off x="9334735" y="3068230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Développer ses compétences relationnelles pour renforcer sa légitimité et son esprit créatif vers l’</a:t>
            </a:r>
            <a:r>
              <a:rPr lang="fr-FR" sz="1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empowerment</a:t>
            </a:r>
            <a:endParaRPr lang="fr-FR" sz="1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4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E165E9B-E354-E2CA-530F-9F75FBE1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Agir en prévention des RPS Niv.1</a:t>
            </a:r>
            <a:b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Managers ou Salariés</a:t>
            </a:r>
            <a:endParaRPr lang="fr-FR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25CB52A-59D1-9C94-FB7E-4546CE15C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E33F81-1C60-A6F9-1C0C-1F8A6D267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25433A2-829B-F31B-23A5-738C2AA223E2}"/>
              </a:ext>
            </a:extLst>
          </p:cNvPr>
          <p:cNvSpPr/>
          <p:nvPr/>
        </p:nvSpPr>
        <p:spPr>
          <a:xfrm>
            <a:off x="231270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Cadre légal des RPS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1" name="Flèche vers la droite 10">
            <a:extLst>
              <a:ext uri="{FF2B5EF4-FFF2-40B4-BE49-F238E27FC236}">
                <a16:creationId xmlns:a16="http://schemas.microsoft.com/office/drawing/2014/main" id="{199888AF-2B15-7CD3-374E-6E854FF2952B}"/>
              </a:ext>
            </a:extLst>
          </p:cNvPr>
          <p:cNvSpPr/>
          <p:nvPr/>
        </p:nvSpPr>
        <p:spPr>
          <a:xfrm>
            <a:off x="45072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4EA1A43-F2A9-5686-A325-34EFE0F4CD5B}"/>
              </a:ext>
            </a:extLst>
          </p:cNvPr>
          <p:cNvSpPr/>
          <p:nvPr/>
        </p:nvSpPr>
        <p:spPr>
          <a:xfrm>
            <a:off x="5145625" y="3013367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Référent harcèlement sexuel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option 1 jr</a:t>
            </a:r>
          </a:p>
        </p:txBody>
      </p:sp>
      <p:sp>
        <p:nvSpPr>
          <p:cNvPr id="13" name="Flèche vers la droite 12">
            <a:extLst>
              <a:ext uri="{FF2B5EF4-FFF2-40B4-BE49-F238E27FC236}">
                <a16:creationId xmlns:a16="http://schemas.microsoft.com/office/drawing/2014/main" id="{B454220B-7A64-E450-9877-97583D1BD4F2}"/>
              </a:ext>
            </a:extLst>
          </p:cNvPr>
          <p:cNvSpPr/>
          <p:nvPr/>
        </p:nvSpPr>
        <p:spPr>
          <a:xfrm>
            <a:off x="73297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5673D78E-4575-A766-4426-432CB2340045}"/>
              </a:ext>
            </a:extLst>
          </p:cNvPr>
          <p:cNvSpPr/>
          <p:nvPr/>
        </p:nvSpPr>
        <p:spPr>
          <a:xfrm>
            <a:off x="7951612" y="3104806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Renforcer ses connaissances des RPS afin  d’identifier et prévenir les situations à risque, tant en tant que manager que pour l’entreprise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A8A0F34-ECCC-16CA-5362-DEA7061D44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1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E165E9B-E354-E2CA-530F-9F75FBE1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Agir en prévention des RPS Niv.2</a:t>
            </a:r>
            <a:b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Managers ou Salariés</a:t>
            </a:r>
            <a:endParaRPr lang="fr-FR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25CB52A-59D1-9C94-FB7E-4546CE15C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E33F81-1C60-A6F9-1C0C-1F8A6D267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25433A2-829B-F31B-23A5-738C2AA223E2}"/>
              </a:ext>
            </a:extLst>
          </p:cNvPr>
          <p:cNvSpPr/>
          <p:nvPr/>
        </p:nvSpPr>
        <p:spPr>
          <a:xfrm>
            <a:off x="231270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Développer ses Compétences à accueillir le conflit</a:t>
            </a:r>
          </a:p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 jrs</a:t>
            </a:r>
          </a:p>
        </p:txBody>
      </p:sp>
      <p:sp>
        <p:nvSpPr>
          <p:cNvPr id="11" name="Flèche vers la droite 10">
            <a:extLst>
              <a:ext uri="{FF2B5EF4-FFF2-40B4-BE49-F238E27FC236}">
                <a16:creationId xmlns:a16="http://schemas.microsoft.com/office/drawing/2014/main" id="{199888AF-2B15-7CD3-374E-6E854FF2952B}"/>
              </a:ext>
            </a:extLst>
          </p:cNvPr>
          <p:cNvSpPr/>
          <p:nvPr/>
        </p:nvSpPr>
        <p:spPr>
          <a:xfrm>
            <a:off x="450726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4EA1A43-F2A9-5686-A325-34EFE0F4CD5B}"/>
              </a:ext>
            </a:extLst>
          </p:cNvPr>
          <p:cNvSpPr/>
          <p:nvPr/>
        </p:nvSpPr>
        <p:spPr>
          <a:xfrm>
            <a:off x="513820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 Médiation dans les RPS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 jr</a:t>
            </a:r>
            <a:endParaRPr lang="fr-FR" sz="1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Flèche vers la droite 12">
            <a:extLst>
              <a:ext uri="{FF2B5EF4-FFF2-40B4-BE49-F238E27FC236}">
                <a16:creationId xmlns:a16="http://schemas.microsoft.com/office/drawing/2014/main" id="{B454220B-7A64-E450-9877-97583D1BD4F2}"/>
              </a:ext>
            </a:extLst>
          </p:cNvPr>
          <p:cNvSpPr/>
          <p:nvPr/>
        </p:nvSpPr>
        <p:spPr>
          <a:xfrm>
            <a:off x="732971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5673D78E-4575-A766-4426-432CB2340045}"/>
              </a:ext>
            </a:extLst>
          </p:cNvPr>
          <p:cNvSpPr/>
          <p:nvPr/>
        </p:nvSpPr>
        <p:spPr>
          <a:xfrm>
            <a:off x="7951612" y="3104806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Compétence </a:t>
            </a:r>
            <a:r>
              <a:rPr lang="fr-FR" sz="1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conflit, découvrir </a:t>
            </a:r>
            <a:r>
              <a:rPr lang="fr-FR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 relation à l’autre et ses interactions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FAB9A6C-777C-0217-3EDC-2DD09D4F40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5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978F3-D9C5-7DFD-5537-62A1F9F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Le Référent Harcèlement Sexuel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  <a:t> 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36120E4-86C6-DCA5-1A55-70EB5C60F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75E7AF2-5651-5772-63B3-B5E39F40B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780D2D8-8556-CF2A-640E-4846A510E429}"/>
              </a:ext>
            </a:extLst>
          </p:cNvPr>
          <p:cNvSpPr/>
          <p:nvPr/>
        </p:nvSpPr>
        <p:spPr>
          <a:xfrm>
            <a:off x="6591606" y="3068230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Pour les employeurs, mise en place d’un dispositif pour prévenir et détecter le harcèlement sexuel au travail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8D534221-3C9E-5677-E6C0-F4FC36FA642F}"/>
              </a:ext>
            </a:extLst>
          </p:cNvPr>
          <p:cNvSpPr/>
          <p:nvPr/>
        </p:nvSpPr>
        <p:spPr>
          <a:xfrm>
            <a:off x="3854758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Référent harcèlement sexuel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1 jr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2C57E883-EF09-B433-993F-13DFE3DDCCCE}"/>
              </a:ext>
            </a:extLst>
          </p:cNvPr>
          <p:cNvSpPr/>
          <p:nvPr/>
        </p:nvSpPr>
        <p:spPr>
          <a:xfrm>
            <a:off x="6004994" y="3520859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texte, illustration&#10;&#10;Description générée automatiquement">
            <a:extLst>
              <a:ext uri="{FF2B5EF4-FFF2-40B4-BE49-F238E27FC236}">
                <a16:creationId xmlns:a16="http://schemas.microsoft.com/office/drawing/2014/main" id="{C21E3919-4E6C-BC28-B1C1-26F2563CD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6224" y="3892019"/>
            <a:ext cx="2127575" cy="21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7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>
            <a:extLst>
              <a:ext uri="{FF2B5EF4-FFF2-40B4-BE49-F238E27FC236}">
                <a16:creationId xmlns:a16="http://schemas.microsoft.com/office/drawing/2014/main" id="{D7AD1BF5-6AA8-F3B8-DB01-33CD4103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Parcours Médiation Management Compétences Niv.1</a:t>
            </a:r>
            <a:br>
              <a:rPr lang="fr-FR" dirty="0">
                <a:solidFill>
                  <a:schemeClr val="tx2">
                    <a:lumMod val="75000"/>
                  </a:schemeClr>
                </a:solidFill>
                <a:latin typeface="Helvetica" pitchFamily="2" charset="0"/>
              </a:rPr>
            </a:br>
            <a:endParaRPr lang="fr-FR" sz="3200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9D23A18-1CF3-43B7-152F-990B07F21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87" y="5835722"/>
            <a:ext cx="2016044" cy="32834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C04EF66-8C7E-70B8-4A75-9FAB84F63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479045"/>
            <a:ext cx="711200" cy="7112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C82E076-B46C-8109-214D-5885D5F17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6956" cy="6858000"/>
          </a:xfrm>
          <a:prstGeom prst="rect">
            <a:avLst/>
          </a:prstGeom>
        </p:spPr>
      </p:pic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0010E4AB-6773-3F98-3EB0-141C1765349F}"/>
              </a:ext>
            </a:extLst>
          </p:cNvPr>
          <p:cNvSpPr/>
          <p:nvPr/>
        </p:nvSpPr>
        <p:spPr>
          <a:xfrm>
            <a:off x="2170276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Développer ses Compétences à accueillir le conflit</a:t>
            </a:r>
          </a:p>
        </p:txBody>
      </p:sp>
      <p:sp>
        <p:nvSpPr>
          <p:cNvPr id="23" name="Flèche vers la droite 22">
            <a:extLst>
              <a:ext uri="{FF2B5EF4-FFF2-40B4-BE49-F238E27FC236}">
                <a16:creationId xmlns:a16="http://schemas.microsoft.com/office/drawing/2014/main" id="{9705DD8C-1704-0D68-5FFE-C72BCF52D55C}"/>
              </a:ext>
            </a:extLst>
          </p:cNvPr>
          <p:cNvSpPr/>
          <p:nvPr/>
        </p:nvSpPr>
        <p:spPr>
          <a:xfrm>
            <a:off x="4364836" y="3530003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179B19B0-E9C9-7636-3847-7BE69CAF1DA3}"/>
              </a:ext>
            </a:extLst>
          </p:cNvPr>
          <p:cNvSpPr/>
          <p:nvPr/>
        </p:nvSpPr>
        <p:spPr>
          <a:xfrm>
            <a:off x="4995772" y="3068230"/>
            <a:ext cx="1883664" cy="103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Panorama des outils Médiation</a:t>
            </a:r>
          </a:p>
          <a:p>
            <a:pPr algn="ctr"/>
            <a:r>
              <a:rPr lang="fr-FR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 jr</a:t>
            </a:r>
          </a:p>
        </p:txBody>
      </p:sp>
      <p:sp>
        <p:nvSpPr>
          <p:cNvPr id="25" name="Flèche vers la droite 24">
            <a:extLst>
              <a:ext uri="{FF2B5EF4-FFF2-40B4-BE49-F238E27FC236}">
                <a16:creationId xmlns:a16="http://schemas.microsoft.com/office/drawing/2014/main" id="{FEE6A6FB-11B1-B0DE-F045-38B0365A6765}"/>
              </a:ext>
            </a:extLst>
          </p:cNvPr>
          <p:cNvSpPr/>
          <p:nvPr/>
        </p:nvSpPr>
        <p:spPr>
          <a:xfrm>
            <a:off x="7187283" y="3543720"/>
            <a:ext cx="32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13CAACDE-FDD1-5DCC-FFCB-D1E5685A0CD5}"/>
              </a:ext>
            </a:extLst>
          </p:cNvPr>
          <p:cNvSpPr/>
          <p:nvPr/>
        </p:nvSpPr>
        <p:spPr>
          <a:xfrm>
            <a:off x="7966106" y="3031655"/>
            <a:ext cx="1939322" cy="9966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Découvrir de nouveaux outils pour améliorer ses compétences face aux situations  conflictuelles.</a:t>
            </a:r>
          </a:p>
        </p:txBody>
      </p:sp>
    </p:spTree>
    <p:extLst>
      <p:ext uri="{BB962C8B-B14F-4D97-AF65-F5344CB8AC3E}">
        <p14:creationId xmlns:p14="http://schemas.microsoft.com/office/powerpoint/2010/main" val="23352013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390</Words>
  <Application>Microsoft Macintosh PowerPoint</Application>
  <PresentationFormat>Grand écran</PresentationFormat>
  <Paragraphs>68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Medium</vt:lpstr>
      <vt:lpstr>Thème Office</vt:lpstr>
      <vt:lpstr>Parcours formations Voleo Conseil – AMORIFE International</vt:lpstr>
      <vt:lpstr>Présentation PowerPoint</vt:lpstr>
      <vt:lpstr>Présentation PowerPoint</vt:lpstr>
      <vt:lpstr>Global Leadership Skills Niv.1 </vt:lpstr>
      <vt:lpstr>Global Leadership Skills Niv.2 </vt:lpstr>
      <vt:lpstr>Parcours Agir en prévention des RPS Niv.1 Managers ou Salariés</vt:lpstr>
      <vt:lpstr>Parcours Agir en prévention des RPS Niv.2 Managers ou Salariés</vt:lpstr>
      <vt:lpstr>Le Référent Harcèlement Sexuel  </vt:lpstr>
      <vt:lpstr>Parcours Médiation Management Compétences Niv.1 </vt:lpstr>
      <vt:lpstr>Parcours Médiation Management Compétences  Niv.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formations  Voleo conseil – Amorife</dc:title>
  <dc:creator>Microsoft Office User</dc:creator>
  <cp:lastModifiedBy>Claudio JACOB</cp:lastModifiedBy>
  <cp:revision>41</cp:revision>
  <dcterms:created xsi:type="dcterms:W3CDTF">2022-11-03T15:55:13Z</dcterms:created>
  <dcterms:modified xsi:type="dcterms:W3CDTF">2024-03-01T17:56:35Z</dcterms:modified>
</cp:coreProperties>
</file>